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439" r:id="rId4"/>
    <p:sldId id="440" r:id="rId5"/>
    <p:sldId id="314" r:id="rId6"/>
    <p:sldId id="317" r:id="rId7"/>
    <p:sldId id="404" r:id="rId8"/>
    <p:sldId id="451" r:id="rId9"/>
    <p:sldId id="445" r:id="rId10"/>
    <p:sldId id="446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43" r:id="rId19"/>
    <p:sldId id="417" r:id="rId20"/>
    <p:sldId id="418" r:id="rId21"/>
    <p:sldId id="421" r:id="rId22"/>
    <p:sldId id="424" r:id="rId23"/>
    <p:sldId id="422" r:id="rId24"/>
    <p:sldId id="423" r:id="rId25"/>
    <p:sldId id="425" r:id="rId26"/>
    <p:sldId id="426" r:id="rId27"/>
    <p:sldId id="427" r:id="rId28"/>
    <p:sldId id="318" r:id="rId29"/>
    <p:sldId id="370" r:id="rId30"/>
    <p:sldId id="452" r:id="rId31"/>
    <p:sldId id="407" r:id="rId32"/>
    <p:sldId id="408" r:id="rId33"/>
    <p:sldId id="438" r:id="rId34"/>
    <p:sldId id="428" r:id="rId35"/>
    <p:sldId id="332" r:id="rId36"/>
    <p:sldId id="344" r:id="rId37"/>
    <p:sldId id="378" r:id="rId38"/>
    <p:sldId id="382" r:id="rId39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99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</a:t>
            </a:r>
            <a:r>
              <a:rPr lang="en-GB"/>
              <a:t>source vertex </a:t>
            </a:r>
            <a:r>
              <a:rPr lang="en-GB" dirty="0"/>
              <a:t>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</a:t>
            </a:r>
            <a:r>
              <a:rPr lang="en-GB"/>
              <a:t>source vertex </a:t>
            </a:r>
            <a:r>
              <a:rPr lang="en-GB" dirty="0"/>
              <a:t>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complexity of O(V^2) for a dense graph and O(E log V) for a sparse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, where V is the number of vertices</a:t>
            </a:r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Dijkstra’s Algorithm is greedy and optimal: any vertex that has been visited should have its shortest distance to the source.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6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follows the edge arrow direction for directed graphs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3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9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Best Case: O(E), when distance array after 1st and 2nd relaxation are same , we can simply stop further processing after one iteration</a:t>
            </a:r>
          </a:p>
          <a:p>
            <a:endParaRPr lang="en-GB" dirty="0"/>
          </a:p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9" Type="http://schemas.openxmlformats.org/officeDocument/2006/relationships/image" Target="NULL"/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50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6750-7909-E72D-37FE-74DCF2CE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E92-697A-4888-AA13-BBAE323D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vertex S for directed graph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DC8445C8-CD1A-8C4A-1128-521DE21516F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F3F8EB-6482-B1F7-F8B4-2D0318E452B9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C4424-A582-1C7E-2AB5-F7E04C23EE2F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6473E2FF-7E0C-12FA-43D1-3F424DACDA2B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7E08CFF2-E9DA-A5F1-5EDF-C2F45D079047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42FC92-3961-AE3B-77DF-163DF311FC1A}"/>
              </a:ext>
            </a:extLst>
          </p:cNvPr>
          <p:cNvSpPr txBox="1"/>
          <p:nvPr/>
        </p:nvSpPr>
        <p:spPr>
          <a:xfrm>
            <a:off x="399926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595A4FD-3808-F5CC-486B-14F895674909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3975E6-BD20-379D-55E1-599BA0CB0CE1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718DE-7A77-1BF9-E260-EDBA266CDE56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C0CB7135-F412-4E9F-34EF-249BC26AC139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C3B51AF2-57A6-5BED-90E7-792B6E51327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F1DC23-978F-D813-1939-82EBFCCE62D3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1160A2-0E37-9FF0-C62C-A2093C478023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Content Placeholder 4">
                <a:extLst>
                  <a:ext uri="{FF2B5EF4-FFF2-40B4-BE49-F238E27FC236}">
                    <a16:creationId xmlns:a16="http://schemas.microsoft.com/office/drawing/2014/main" id="{7EDBE61C-A9F4-D964-3AFF-A5F36DCB303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400401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Content Placeholder 4">
                <a:extLst>
                  <a:ext uri="{FF2B5EF4-FFF2-40B4-BE49-F238E27FC236}">
                    <a16:creationId xmlns:a16="http://schemas.microsoft.com/office/drawing/2014/main" id="{7EDBE61C-A9F4-D964-3AFF-A5F36DCB30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4439170"/>
                  </p:ext>
                </p:extLst>
              </p:nvPr>
            </p:nvGraphicFramePr>
            <p:xfrm>
              <a:off x="2400401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9"/>
                          <a:stretch>
                            <a:fillRect l="-100000" t="-209836" r="-10909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61FBE2-C069-726D-631B-5B905A0ACD01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5ADE8-F573-189F-53D8-03D78777B59A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D83A19-091B-3810-32FE-3A36B6728E59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B68C5E-B94B-2F80-4F7B-0B42E76F2B34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5896828-86B8-C7AE-EAD3-A59C3F652C4F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1D346CCC-2790-B4BF-0DBA-85C7BBB70EE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7ABAF46B-FD4B-68BC-D6DD-103A6BE3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8FE5367-8833-D6A0-CD9B-C6A9BAEB5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6F367E3F-EACC-5EB1-A57F-D3C828F176C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33A68FE8-7AAF-C929-B96D-A4F997D26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56A53356-4062-58E4-54B3-69A2A037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3ED1C2D-6327-0999-A943-818A52011D74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29395501-0784-D157-1D84-E15E019E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685B2FFF-33AC-E15C-E71A-202D308DF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8D1B33DD-EF71-24E5-0AFD-06DC7C97B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5836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733B3559-9503-9904-AD5C-DD6E7B6E8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89756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9970090A-BBC2-B40D-02E2-8F9163B945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882EE152-6B3A-1E9B-B760-6A6C16C49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BE4B8C07-5437-1267-4129-2842412F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886FB61D-CE3A-6B98-14AF-75984B1FB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19466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1EBE46-02EE-3E5D-5512-7F4DC6005C28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4F86256E-63DC-5CB2-6DF4-9CF8ABEE34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8CB999E-BD8A-53E7-49E1-6424239A8495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78D64A7-33C4-05E2-B49C-CED99EFDC644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3953805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E9A71AF-65F6-C15B-E97D-8B8DD5144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5C0A9519-399B-12E3-0553-6BEDC0FCD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059AA3D-6D66-F3CF-BE36-10EA96755D7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3517712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F04F6F6-7B25-CDE9-4EA7-32D3921B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7381BE37-47FE-89BD-6400-28850099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5593FE-1B46-F8EA-269D-FF933A0196C6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4715805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E477D005-6E23-587F-5D14-20CE19751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B9630724-CC06-8059-EDA3-603F9EFDC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7FB5D5DE-6875-A053-746B-69741848C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87180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AC607D4F-C08C-C363-C4AF-77D4442AA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441100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7D00BCC6-7B75-355A-765E-3F7002A20A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403000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81D4A67-0007-A7E8-E147-39BCE9E76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450149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DBF29AED-DF6C-B8A3-B241-4A1203A4F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415092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0CC0F40F-B532-DB5C-EF66-F9A62014E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37081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277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w(A,B)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w(A,B)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A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w(A,D)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w(A,D)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A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w(B,D)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w(B,D) = 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w(B,E)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w(B,E)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B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w(D,E)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w(D,F)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w(D,F) =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w(E.C)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w(E.C) = 17,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w(E.F)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 (You can also update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E.)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244033" y="5647044"/>
            <a:ext cx="680833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w(F,C)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w(F,C) = 12,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vertex N from the source vertex A, and its previous vertex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vertex is F; F’s previous vertex is D; D’s previous vertex is B; B’s previous vertex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</a:t>
            </a:r>
            <a:r>
              <a:rPr lang="en-US" sz="1400">
                <a:latin typeface="Arial"/>
                <a:cs typeface="Arial"/>
              </a:rPr>
              <a:t>non-tree vertex </a:t>
            </a:r>
            <a:r>
              <a:rPr lang="en-US" sz="1400" dirty="0">
                <a:latin typeface="Arial"/>
                <a:cs typeface="Arial"/>
              </a:rPr>
              <a:t>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>
                <a:latin typeface="Arial"/>
                <a:cs typeface="Arial"/>
              </a:rPr>
              <a:t>Add vertex </a:t>
            </a:r>
            <a:r>
              <a:rPr lang="en-US" sz="1400" dirty="0">
                <a:latin typeface="Arial"/>
                <a:cs typeface="Arial"/>
              </a:rPr>
              <a:t>to tree and relax all edges pointing from </a:t>
            </a:r>
            <a:r>
              <a:rPr lang="en-US" sz="1400">
                <a:latin typeface="Arial"/>
                <a:cs typeface="Arial"/>
              </a:rPr>
              <a:t>that vertex.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</a:t>
            </a:r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source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Example 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vertices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shortest-paths problems. We begin by analyzing some basic properties of shortest paths and a generic algorithm for the problem. </a:t>
            </a:r>
          </a:p>
          <a:p>
            <a:r>
              <a:rPr lang="en-US" dirty="0"/>
              <a:t>For single-source shortest path, we consider:</a:t>
            </a:r>
          </a:p>
          <a:p>
            <a:pPr lvl="1"/>
            <a:r>
              <a:rPr lang="en-US" dirty="0"/>
              <a:t>Dijkstra's algorithm </a:t>
            </a:r>
          </a:p>
          <a:p>
            <a:pPr lvl="1"/>
            <a:r>
              <a:rPr lang="en-US" dirty="0"/>
              <a:t>Bellman–Ford algorithm </a:t>
            </a:r>
          </a:p>
          <a:p>
            <a:pPr lvl="1"/>
            <a:r>
              <a:rPr lang="en-GB" dirty="0"/>
              <a:t>Topological Sort for DAG</a:t>
            </a:r>
          </a:p>
          <a:p>
            <a:r>
              <a:rPr lang="en-US" dirty="0"/>
              <a:t>For all-pairs shortest path, we conclude:</a:t>
            </a:r>
          </a:p>
          <a:p>
            <a:pPr lvl="1"/>
            <a:r>
              <a:rPr lang="en-US" dirty="0"/>
              <a:t>Floyd </a:t>
            </a:r>
            <a:r>
              <a:rPr lang="en-US" dirty="0" err="1"/>
              <a:t>Warshall</a:t>
            </a:r>
            <a:r>
              <a:rPr lang="en-US" dirty="0"/>
              <a:t> Algorithm </a:t>
            </a:r>
          </a:p>
          <a:p>
            <a:pPr lvl="1"/>
            <a:r>
              <a:rPr lang="en-US"/>
              <a:t>Johnson’s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10897214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7699934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4846643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43865443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6532018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vertex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69458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Bellman-Ford Algorithm</a:t>
            </a:r>
            <a:endParaRPr lang="en-SE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48" y="1247144"/>
                <a:ext cx="4468399" cy="2794820"/>
              </a:xfrm>
            </p:spPr>
            <p:txBody>
              <a:bodyPr>
                <a:normAutofit fontScale="92500" lnSpcReduction="20000"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v as 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edges V-1 times.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terminate early when all </a:t>
                </a:r>
                <a:r>
                  <a:rPr lang="en-GB" sz="20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values have converged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order of edge relaxations affects algorithm efficiency but not correctness.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48" y="1247144"/>
                <a:ext cx="4468399" cy="2794820"/>
              </a:xfrm>
              <a:blipFill>
                <a:blip r:embed="rId3"/>
                <a:stretch>
                  <a:fillRect l="-1637" t="-3930" r="-2456" b="-32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bject 6">
            <a:extLst>
              <a:ext uri="{FF2B5EF4-FFF2-40B4-BE49-F238E27FC236}">
                <a16:creationId xmlns:a16="http://schemas.microsoft.com/office/drawing/2014/main" id="{AA3883C4-B5A1-2352-D110-EF9DFFB14027}"/>
              </a:ext>
            </a:extLst>
          </p:cNvPr>
          <p:cNvSpPr txBox="1"/>
          <p:nvPr/>
        </p:nvSpPr>
        <p:spPr>
          <a:xfrm>
            <a:off x="152764" y="4182414"/>
            <a:ext cx="4320045" cy="2274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lang="en-GB" sz="1400" spc="-4" dirty="0">
                <a:latin typeface="DejaVu Sans Mono"/>
                <a:cs typeface="DejaVu Sans Mono"/>
              </a:rPr>
              <a:t>I</a:t>
            </a:r>
            <a:r>
              <a:rPr sz="1400" spc="-4" dirty="0" err="1">
                <a:latin typeface="DejaVu Sans Mono"/>
                <a:cs typeface="DejaVu Sans Mono"/>
              </a:rPr>
              <a:t>nt</a:t>
            </a:r>
            <a:r>
              <a:rPr lang="en-GB" sz="1400" spc="-4" dirty="0">
                <a:latin typeface="DejaVu Sans Mono"/>
                <a:cs typeface="DejaVu Sans Mono"/>
              </a:rPr>
              <a:t> u </a:t>
            </a:r>
            <a:r>
              <a:rPr sz="1400" spc="-4" dirty="0">
                <a:latin typeface="DejaVu Sans Mono"/>
                <a:cs typeface="DejaVu Sans Mono"/>
              </a:rPr>
              <a:t>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Relaxing edges </a:t>
            </a:r>
            <a:r>
              <a:rPr lang="en-GB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-1 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times in the Bellman-Ford algorithm guarantees that the algorithm has explored all possible paths </a:t>
            </a:r>
            <a:r>
              <a:rPr lang="en-GB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 to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V-1</a:t>
            </a:r>
            <a:r>
              <a:rPr lang="en-GB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edges,  which is the maximum possible number of edges of a shortest path in a graph with 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 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vertices. </a:t>
            </a:r>
          </a:p>
          <a:p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allows the algorithm to correctly calculate the shortest paths from the source vertex to all other vertices, given that there are no negative-weight cycles.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5147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v as 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edges V-1 times.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terminate early when all </a:t>
                </a:r>
                <a:r>
                  <a:rPr lang="en-GB" sz="24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values have converged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order of edge relaxations affects algorithm efficiency but not correctness. </a:t>
                </a:r>
                <a:r>
                  <a:rPr lang="en-US" altLang="zh-CN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good heuristic is to follow the Breadth First Search </a:t>
                </a:r>
                <a:r>
                  <a:rPr lang="en-GB" altLang="zh-CN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(BFS) order.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i.e. the V-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edge u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v, if </a:t>
                </a:r>
                <a:r>
                  <a:rPr lang="en-GB" sz="240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</a:t>
                </a:r>
                <a:r>
                  <a:rPr lang="en-GB" sz="240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 + w(</a:t>
                </a:r>
                <a:r>
                  <a:rPr lang="en-GB" sz="240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u,v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</a:p>
              <a:p>
                <a:pPr indent="-285750"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can find any negative cycle that is reachable from source vertex s (but not negative cycles that are unreachable from s).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is a negative cycle that is reachable from source vertex s, then any paths that go through the cycle has distance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2400" b="0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since the cost can be reduced by traversing the cycle infinite number of times. </a:t>
                </a:r>
              </a:p>
              <a:p>
                <a:pPr indent="-285750" fontAlgn="base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5147975"/>
              </a:xfrm>
              <a:prstGeom prst="rect">
                <a:avLst/>
              </a:prstGeom>
              <a:blipFill>
                <a:blip r:embed="rId3"/>
                <a:stretch>
                  <a:fillRect l="-963" t="-2367" r="-2074" b="-4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Average Case: O(VE)</a:t>
            </a:r>
          </a:p>
          <a:p>
            <a:r>
              <a:rPr lang="en-GB" dirty="0"/>
              <a:t>Worst Case: O(VE)</a:t>
            </a:r>
          </a:p>
          <a:p>
            <a:pPr lvl="1"/>
            <a:r>
              <a:rPr lang="en-GB" dirty="0"/>
              <a:t>If the graph is dense or complete, the value of E becomes O(V</a:t>
            </a:r>
            <a:r>
              <a:rPr lang="en-GB" baseline="30000" dirty="0"/>
              <a:t>2</a:t>
            </a:r>
            <a:r>
              <a:rPr lang="en-GB" dirty="0"/>
              <a:t>). So overall time complexity becomes O(V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16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16353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4352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(converged, no further changes, so stop here)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ABB99-600F-1937-EB98-60DE8BB90FFA}"/>
              </a:ext>
            </a:extLst>
          </p:cNvPr>
          <p:cNvSpPr txBox="1"/>
          <p:nvPr/>
        </p:nvSpPr>
        <p:spPr>
          <a:xfrm>
            <a:off x="3274678" y="6444101"/>
            <a:ext cx="25133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edge relaxations </a:t>
            </a:r>
            <a:endParaRPr lang="en-SE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4B2FA0-761B-F832-AF78-C01CB83C7C6F}"/>
              </a:ext>
            </a:extLst>
          </p:cNvPr>
          <p:cNvSpPr txBox="1"/>
          <p:nvPr/>
        </p:nvSpPr>
        <p:spPr>
          <a:xfrm>
            <a:off x="7069258" y="3587613"/>
            <a:ext cx="2074742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order of edge relaxations will result in slower convergence 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89" grpId="0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vertex.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r>
              <a:rPr lang="en-GB" dirty="0"/>
              <a:t>Dijkstra's algorithm is faster and more efficient for graphs with non-negative weights; Bellman-Ford Algorithm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351700"/>
            <a:ext cx="7750900" cy="646331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</a:t>
            </a:r>
            <a:r>
              <a:rPr lang="en-GB" sz="1800" dirty="0"/>
              <a:t> source vertex</a:t>
            </a:r>
            <a:r>
              <a:rPr sz="1800" dirty="0"/>
              <a:t>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source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source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</a:t>
            </a:r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Each vertex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5083134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788642"/>
            <a:ext cx="8337914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weight w(</a:t>
            </a:r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u,v).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also write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denote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[u]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u.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the previous vertex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v through u,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min(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[u] + w(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[v]=u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466976" y="6270652"/>
            <a:ext cx="3056910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shortest path from s to v goes through vertex x, with cost of 7.2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1992335" y="5778081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243367" y="3247159"/>
            <a:ext cx="3056911" cy="6553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relaxing edge </a:t>
            </a: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shortest path from s to v is updated to go through vertex u, with cost of 4.4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GB" sz="1400" spc="8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v</a:t>
            </a:r>
            <a:r>
              <a:rPr sz="1400" spc="91" dirty="0">
                <a:latin typeface="Trebuchet MS"/>
                <a:cs typeface="Trebuchet MS"/>
              </a:rPr>
              <a:t>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12008" y="3282267"/>
            <a:ext cx="4320045" cy="2274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lang="en-GB" sz="1400" spc="-4" dirty="0">
                <a:latin typeface="DejaVu Sans Mono"/>
                <a:cs typeface="DejaVu Sans Mono"/>
              </a:rPr>
              <a:t>I</a:t>
            </a:r>
            <a:r>
              <a:rPr sz="1400" spc="-4" dirty="0" err="1">
                <a:latin typeface="DejaVu Sans Mono"/>
                <a:cs typeface="DejaVu Sans Mono"/>
              </a:rPr>
              <a:t>nt</a:t>
            </a:r>
            <a:r>
              <a:rPr lang="en-GB" sz="1400" spc="-4" dirty="0">
                <a:latin typeface="DejaVu Sans Mono"/>
                <a:cs typeface="DejaVu Sans Mono"/>
              </a:rPr>
              <a:t> u </a:t>
            </a:r>
            <a:r>
              <a:rPr sz="1400" spc="-4" dirty="0">
                <a:latin typeface="DejaVu Sans Mono"/>
                <a:cs typeface="DejaVu Sans Mono"/>
              </a:rPr>
              <a:t>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[v]=u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719198" y="5696675"/>
            <a:ext cx="4364415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= 7.2 &gt;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[u] + w(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[u] + w(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4.4,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= u</a:t>
            </a:r>
          </a:p>
        </p:txBody>
      </p:sp>
      <p:sp>
        <p:nvSpPr>
          <p:cNvPr id="3" name="object 67">
            <a:extLst>
              <a:ext uri="{FF2B5EF4-FFF2-40B4-BE49-F238E27FC236}">
                <a16:creationId xmlns:a16="http://schemas.microsoft.com/office/drawing/2014/main" id="{CD3DC351-1C16-14E0-9FDD-D0741FCDF89A}"/>
              </a:ext>
            </a:extLst>
          </p:cNvPr>
          <p:cNvSpPr txBox="1"/>
          <p:nvPr/>
        </p:nvSpPr>
        <p:spPr>
          <a:xfrm>
            <a:off x="2600576" y="5931411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x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F0F9A07F-EC9B-852C-37B8-87BF47DB92BA}"/>
              </a:ext>
            </a:extLst>
          </p:cNvPr>
          <p:cNvSpPr/>
          <p:nvPr/>
        </p:nvSpPr>
        <p:spPr>
          <a:xfrm flipV="1">
            <a:off x="1912964" y="3955364"/>
            <a:ext cx="243098" cy="309805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its previous vertex on the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weights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weights, can detect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Topological sort.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 with 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Dijkstra's Algorithm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048"/>
            <a:ext cx="8229600" cy="54403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vertex as 0 and to all other vertices as infinity.</a:t>
            </a:r>
          </a:p>
          <a:p>
            <a:pPr lvl="1"/>
            <a:r>
              <a:rPr lang="en-GB" dirty="0"/>
              <a:t>Mark all vertices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Visit the </a:t>
            </a:r>
            <a:r>
              <a:rPr lang="en-GB" dirty="0">
                <a:solidFill>
                  <a:srgbClr val="FF0000"/>
                </a:solidFill>
              </a:rPr>
              <a:t>unvisited vertex u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shortest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>
                <a:solidFill>
                  <a:srgbClr val="FF0000"/>
                </a:solidFill>
              </a:rPr>
              <a:t>unvisited </a:t>
            </a:r>
            <a:r>
              <a:rPr lang="en-GB" dirty="0" err="1">
                <a:solidFill>
                  <a:srgbClr val="FF0000"/>
                </a:solidFill>
              </a:rPr>
              <a:t>neighbor</a:t>
            </a:r>
            <a:r>
              <a:rPr lang="en-GB" dirty="0">
                <a:solidFill>
                  <a:srgbClr val="FF0000"/>
                </a:solidFill>
              </a:rPr>
              <a:t> vertex v of vertex u</a:t>
            </a:r>
            <a:r>
              <a:rPr lang="en-GB" dirty="0"/>
              <a:t>, calculate its tentative distance through the current vertex.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edge relaxation for edge </a:t>
            </a:r>
            <a:r>
              <a:rPr lang="en-US" altLang="zh-CN" dirty="0" err="1">
                <a:solidFill>
                  <a:srgbClr val="FF0000"/>
                </a:solidFill>
              </a:rPr>
              <a:t>uv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vertex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vertices are visited.</a:t>
            </a:r>
          </a:p>
          <a:p>
            <a:r>
              <a:rPr lang="en-GB" dirty="0"/>
              <a:t>Time complexity: O(V log V + V) </a:t>
            </a:r>
            <a:r>
              <a:rPr lang="pt-BR" dirty="0"/>
              <a:t>for Binary Heap implementation</a:t>
            </a:r>
            <a:endParaRPr lang="en-GB" dirty="0"/>
          </a:p>
          <a:p>
            <a:r>
              <a:rPr lang="en-GB" dirty="0"/>
              <a:t>Notes:</a:t>
            </a:r>
          </a:p>
          <a:p>
            <a:pPr lvl="1"/>
            <a:r>
              <a:rPr lang="en-GB" dirty="0"/>
              <a:t>Dijkstra’s Algorithm is greedy and optimal: any vertex that has been visited should have its shortest distance to the source. </a:t>
            </a:r>
          </a:p>
          <a:p>
            <a:pPr lvl="1"/>
            <a:r>
              <a:rPr lang="en-GB" dirty="0"/>
              <a:t>It works for both undirected and directed graphs. The only difference is the function for getting the </a:t>
            </a:r>
            <a:r>
              <a:rPr lang="en-GB" dirty="0" err="1"/>
              <a:t>neighbors</a:t>
            </a:r>
            <a:r>
              <a:rPr lang="en-GB" dirty="0"/>
              <a:t> of vertex v, as each undirected edge is treated as two directed edges in opposite directions.)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863171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vertex u is visited), afterwards: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[u] + w(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[u]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47915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41819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516514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80384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97115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91019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09F-FF7F-468F-86BF-B9A1B50F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vertex S for undirected graph</a:t>
            </a:r>
            <a:br>
              <a:rPr lang="en-GB" sz="2400" dirty="0"/>
            </a:br>
            <a:r>
              <a:rPr lang="en-GB" sz="2400" dirty="0"/>
              <a:t>SD: Shortest Distance. PN: Previous Node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91DE66-B281-49D8-85A2-203257D9A483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C436D-180E-4243-8B2A-1CD0C8C2108B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F30B3A7-013C-4AC3-BB04-6F26C80D9C09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88BDFD-61EB-44AB-A252-96A8BAED76A6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3EB21-7F96-4D03-8E5D-12A93F3AF584}"/>
              </a:ext>
            </a:extLst>
          </p:cNvPr>
          <p:cNvSpPr txBox="1"/>
          <p:nvPr/>
        </p:nvSpPr>
        <p:spPr>
          <a:xfrm>
            <a:off x="3999262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1B67A53-625C-4910-929C-FF446933BD8A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D669AD3-08DD-4D50-97BA-B1F2CFECDB57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9D97-D474-4186-A633-ADBCC282DC78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9C689F82-50E0-4AE8-B8C2-AA57C57D6A8B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30" name="Group 4">
            <a:extLst>
              <a:ext uri="{FF2B5EF4-FFF2-40B4-BE49-F238E27FC236}">
                <a16:creationId xmlns:a16="http://schemas.microsoft.com/office/drawing/2014/main" id="{66A9BBF1-E56F-44E1-B349-BF414B5050DC}"/>
              </a:ext>
            </a:extLst>
          </p:cNvPr>
          <p:cNvGrpSpPr>
            <a:grpSpLocks/>
          </p:cNvGrpSpPr>
          <p:nvPr/>
        </p:nvGrpSpPr>
        <p:grpSpPr bwMode="auto">
          <a:xfrm>
            <a:off x="8704" y="3932041"/>
            <a:ext cx="533400" cy="533400"/>
            <a:chOff x="1824" y="2736"/>
            <a:chExt cx="336" cy="336"/>
          </a:xfrm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F0C92A47-7D3C-46E7-8B83-3E7B7306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20087CB9-C25C-4F37-852A-6B50D393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B71EE6D1-0048-43B7-8803-46050FBCA554}"/>
              </a:ext>
            </a:extLst>
          </p:cNvPr>
          <p:cNvGrpSpPr>
            <a:grpSpLocks/>
          </p:cNvGrpSpPr>
          <p:nvPr/>
        </p:nvGrpSpPr>
        <p:grpSpPr bwMode="auto">
          <a:xfrm>
            <a:off x="1165772" y="3495948"/>
            <a:ext cx="533400" cy="533400"/>
            <a:chOff x="1824" y="2736"/>
            <a:chExt cx="336" cy="336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123BA9D5-0979-4E38-A262-532676CE2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0146D7D3-B350-4866-B8E6-9D50DDE3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5F2ED05F-ACEB-43CE-8625-920F35D516FF}"/>
              </a:ext>
            </a:extLst>
          </p:cNvPr>
          <p:cNvGrpSpPr>
            <a:grpSpLocks/>
          </p:cNvGrpSpPr>
          <p:nvPr/>
        </p:nvGrpSpPr>
        <p:grpSpPr bwMode="auto">
          <a:xfrm>
            <a:off x="1151704" y="4694041"/>
            <a:ext cx="533400" cy="533400"/>
            <a:chOff x="1824" y="2736"/>
            <a:chExt cx="336" cy="336"/>
          </a:xfrm>
        </p:grpSpPr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B4DDBF78-6DC4-40E9-93C4-2EEA903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55DB6356-01BD-407D-83E7-77EC1BE93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39" name="Line 19">
            <a:extLst>
              <a:ext uri="{FF2B5EF4-FFF2-40B4-BE49-F238E27FC236}">
                <a16:creationId xmlns:a16="http://schemas.microsoft.com/office/drawing/2014/main" id="{0D1E76A4-DE99-45CB-8542-19184D05B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104" y="3858325"/>
            <a:ext cx="685800" cy="2517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02D2CB3-8007-4DFA-B7D0-378D2230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056" y="4389362"/>
            <a:ext cx="685800" cy="457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2B7ED10-8416-4DE6-9D56-C518A9EA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504" y="4008241"/>
            <a:ext cx="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3DA08BCE-3B33-479C-AB7E-968B8EB3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5" y="4479729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0A8D519-A553-44A9-9D5D-C35BB2DE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04" y="412916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D13AEC08-AAFB-42C0-AAC8-64387056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39" y="368633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ACF452D-FC12-4C5C-A5EF-DE3C77CF9E5B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E15F3-F6AF-4D26-81C4-99FCCC935682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621E2ABA-F97A-4427-829B-F465DE7E3EB8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8CF408-5185-45BB-AEA6-C822513641D9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73C0E9-D9F7-477E-A844-487E9A3BAA80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C552F649-CBE1-4404-B215-585C88F7F51D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E50D2F-8F7F-4FCD-8671-95376F18E0AB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1828CC2-5B48-4C27-9FE2-AEA5D07BB410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032D331E-844B-40AE-9C3B-18BED307DEC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4012C6F4-03A0-4F73-8BF7-0256BCE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4E5EED4-0DA2-4A0F-8C51-9E9CBE79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18DD0B5F-59CD-4846-9FD7-28534C2EE1F5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CC277830-2CED-438B-9A9B-21971672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7DE1C50B-27C8-4BB8-9C9A-E696100C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F0923AF-EF7F-4832-9F38-E9B2E69A2759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D355A455-6483-42BB-9D43-A8F1B8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A1FED9DF-1433-4E4F-A9C4-0A38BA99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1E87E8E6-E95E-40D1-8007-987E01143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66649"/>
            <a:ext cx="685800" cy="25179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FF5D87FA-007B-49A6-AB11-94C7BA1B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221" y="897565"/>
            <a:ext cx="613382" cy="507784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31CB08B6-12F0-4E0B-A84F-D927AFC905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BFF5923F-B75C-4118-ACC9-1774D7ED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48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61C5D7E5-AA0A-48AA-BD9E-2873433D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50444C7E-0593-409C-9916-9FEA3A356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60" y="194662"/>
            <a:ext cx="437444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E775F8-1388-4FDD-9F0C-220C52AD092E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E0E7E61E-F2AD-47D6-A765-1C2891F461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23F949-5359-65C4-4829-7DED05D6FB7A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401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41207</TotalTime>
  <Words>4473</Words>
  <Application>Microsoft Office PowerPoint</Application>
  <PresentationFormat>On-screen Show (4:3)</PresentationFormat>
  <Paragraphs>1130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Lecture Goals</vt:lpstr>
      <vt:lpstr>Shortest Paths in an Edge-weighted Digraph</vt:lpstr>
      <vt:lpstr>Edge Relaxation</vt:lpstr>
      <vt:lpstr>Generic Shortest-paths Algorithm</vt:lpstr>
      <vt:lpstr>Dijkstra's Algorithm</vt:lpstr>
      <vt:lpstr>Dijkstra’s Algorithm: Correctness Proof</vt:lpstr>
      <vt:lpstr>Toy Example: find shortest path starting from source vertex S for undirected graph SD: Shortest Distance. PN: Previous Node</vt:lpstr>
      <vt:lpstr>Toy Example: find shortest path starting from source vertex S for directed graph</vt:lpstr>
      <vt:lpstr>Example Graph</vt:lpstr>
      <vt:lpstr>Initialize</vt:lpstr>
      <vt:lpstr>Visit vertex A</vt:lpstr>
      <vt:lpstr>Visit vertex B</vt:lpstr>
      <vt:lpstr>Visit vertex D</vt:lpstr>
      <vt:lpstr>Visit vertex E</vt:lpstr>
      <vt:lpstr>Visit vertex F</vt:lpstr>
      <vt:lpstr>Visit vertex C</vt:lpstr>
      <vt:lpstr>End of Algorithm</vt:lpstr>
      <vt:lpstr>Getting the Shortest Path from A to C</vt:lpstr>
      <vt:lpstr>Dijkstra’s Algorithm Example 2</vt:lpstr>
      <vt:lpstr>Initialize</vt:lpstr>
      <vt:lpstr>Visit vertex A </vt:lpstr>
      <vt:lpstr>Visit vertex C </vt:lpstr>
      <vt:lpstr>Visit vertex B </vt:lpstr>
      <vt:lpstr>Visit vertex E </vt:lpstr>
      <vt:lpstr>Visit vertex D </vt:lpstr>
      <vt:lpstr>Dijkstra’s Algorithm Example 3</vt:lpstr>
      <vt:lpstr>Dijkstra’s Algorithm Example 4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Dijkstra's Algorithm vs. Bellman-Ford Algorithm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1201</cp:revision>
  <cp:lastPrinted>2024-11-04T21:27:29Z</cp:lastPrinted>
  <dcterms:created xsi:type="dcterms:W3CDTF">2018-08-13T22:58:39Z</dcterms:created>
  <dcterms:modified xsi:type="dcterms:W3CDTF">2024-12-14T20:57:08Z</dcterms:modified>
</cp:coreProperties>
</file>